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7" r:id="rId3"/>
    <p:sldId id="258" r:id="rId4"/>
    <p:sldId id="259" r:id="rId5"/>
    <p:sldId id="262" r:id="rId6"/>
    <p:sldId id="261"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4230170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A2FCAC-B0FC-4561-97A2-3A4896B6BEB0}" type="datetimeFigureOut">
              <a:rPr lang="en-US" smtClean="0"/>
              <a:t>3/20/2019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460475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574828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7720267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765088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7580664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42145847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5622701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719879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4005658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29881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AA2FCAC-B0FC-4561-97A2-3A4896B6BEB0}" type="datetimeFigureOut">
              <a:rPr lang="en-US" smtClean="0"/>
              <a:t>3/20/2019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583266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AA2FCAC-B0FC-4561-97A2-3A4896B6BEB0}" type="datetimeFigureOut">
              <a:rPr lang="en-US" smtClean="0"/>
              <a:t>3/20/2019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23600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3257289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84793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EAA2FCAC-B0FC-4561-97A2-3A4896B6BEB0}" type="datetimeFigureOut">
              <a:rPr lang="en-US" smtClean="0"/>
              <a:t>3/20/2019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1153861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A2FCAC-B0FC-4561-97A2-3A4896B6BEB0}" type="datetimeFigureOut">
              <a:rPr lang="en-US" smtClean="0"/>
              <a:t>3/20/2019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6A9D6A-B6B6-4CCE-85BE-43DD322E564C}" type="slidenum">
              <a:rPr lang="en-US" smtClean="0"/>
              <a:t>‹#›</a:t>
            </a:fld>
            <a:endParaRPr lang="en-US"/>
          </a:p>
        </p:txBody>
      </p:sp>
    </p:spTree>
    <p:extLst>
      <p:ext uri="{BB962C8B-B14F-4D97-AF65-F5344CB8AC3E}">
        <p14:creationId xmlns:p14="http://schemas.microsoft.com/office/powerpoint/2010/main" val="977311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AA2FCAC-B0FC-4561-97A2-3A4896B6BEB0}" type="datetimeFigureOut">
              <a:rPr lang="en-US" smtClean="0"/>
              <a:t>3/20/2019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26A9D6A-B6B6-4CCE-85BE-43DD322E564C}" type="slidenum">
              <a:rPr lang="en-US" smtClean="0"/>
              <a:t>‹#›</a:t>
            </a:fld>
            <a:endParaRPr lang="en-US"/>
          </a:p>
        </p:txBody>
      </p:sp>
    </p:spTree>
    <p:extLst>
      <p:ext uri="{BB962C8B-B14F-4D97-AF65-F5344CB8AC3E}">
        <p14:creationId xmlns:p14="http://schemas.microsoft.com/office/powerpoint/2010/main" val="913108042"/>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www.doublechinbos.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2267" y="405384"/>
            <a:ext cx="8825658" cy="3329581"/>
          </a:xfrm>
        </p:spPr>
        <p:txBody>
          <a:bodyPr/>
          <a:lstStyle/>
          <a:p>
            <a:r>
              <a:rPr lang="en-GB" sz="4800" dirty="0">
                <a:effectLst/>
              </a:rPr>
              <a:t>Analysing the best location for a new restaurant in New-York City</a:t>
            </a:r>
          </a:p>
        </p:txBody>
      </p:sp>
      <p:sp>
        <p:nvSpPr>
          <p:cNvPr id="3" name="Subtitle 2"/>
          <p:cNvSpPr>
            <a:spLocks noGrp="1"/>
          </p:cNvSpPr>
          <p:nvPr>
            <p:ph type="subTitle" idx="1"/>
          </p:nvPr>
        </p:nvSpPr>
        <p:spPr>
          <a:xfrm>
            <a:off x="222267" y="4068382"/>
            <a:ext cx="8791575" cy="2506154"/>
          </a:xfrm>
        </p:spPr>
        <p:txBody>
          <a:bodyPr>
            <a:normAutofit/>
          </a:bodyPr>
          <a:lstStyle/>
          <a:p>
            <a:r>
              <a:rPr lang="en-US" dirty="0">
                <a:solidFill>
                  <a:schemeClr val="tx1">
                    <a:lumMod val="95000"/>
                  </a:schemeClr>
                </a:solidFill>
              </a:rPr>
              <a:t>Applied Data Science Capstone</a:t>
            </a:r>
          </a:p>
          <a:p>
            <a:r>
              <a:rPr lang="it-IT" dirty="0">
                <a:solidFill>
                  <a:schemeClr val="tx1">
                    <a:lumMod val="95000"/>
                  </a:schemeClr>
                </a:solidFill>
              </a:rPr>
              <a:t>IBM Data Science Professional Certificate</a:t>
            </a:r>
          </a:p>
          <a:p>
            <a:r>
              <a:rPr lang="en-US" dirty="0" smtClean="0">
                <a:solidFill>
                  <a:schemeClr val="tx1">
                    <a:lumMod val="95000"/>
                  </a:schemeClr>
                </a:solidFill>
              </a:rPr>
              <a:t>March 2019</a:t>
            </a:r>
          </a:p>
          <a:p>
            <a:r>
              <a:rPr lang="en-US" dirty="0" smtClean="0">
                <a:solidFill>
                  <a:schemeClr val="tx1">
                    <a:lumMod val="95000"/>
                  </a:schemeClr>
                </a:solidFill>
              </a:rPr>
              <a:t>Ahmed mohy</a:t>
            </a:r>
            <a:endParaRPr lang="en-US" dirty="0">
              <a:solidFill>
                <a:schemeClr val="tx1">
                  <a:lumMod val="95000"/>
                </a:schemeClr>
              </a:solidFill>
            </a:endParaRPr>
          </a:p>
        </p:txBody>
      </p:sp>
    </p:spTree>
    <p:extLst>
      <p:ext uri="{BB962C8B-B14F-4D97-AF65-F5344CB8AC3E}">
        <p14:creationId xmlns:p14="http://schemas.microsoft.com/office/powerpoint/2010/main" val="3256136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smtClean="0"/>
              <a:t>Data</a:t>
            </a:r>
            <a:endParaRPr lang="en-US" dirty="0"/>
          </a:p>
        </p:txBody>
      </p:sp>
      <p:sp>
        <p:nvSpPr>
          <p:cNvPr id="3" name="Content Placeholder 2"/>
          <p:cNvSpPr>
            <a:spLocks noGrp="1"/>
          </p:cNvSpPr>
          <p:nvPr>
            <p:ph idx="1"/>
          </p:nvPr>
        </p:nvSpPr>
        <p:spPr>
          <a:xfrm>
            <a:off x="1141412" y="1255594"/>
            <a:ext cx="10459185" cy="4535607"/>
          </a:xfrm>
        </p:spPr>
        <p:txBody>
          <a:bodyPr>
            <a:normAutofit/>
          </a:bodyPr>
          <a:lstStyle/>
          <a:p>
            <a:r>
              <a:rPr lang="en-US" sz="2400" b="1" dirty="0"/>
              <a:t>Part </a:t>
            </a:r>
            <a:r>
              <a:rPr lang="en-US" sz="2400" b="1" dirty="0" smtClean="0"/>
              <a:t>4:</a:t>
            </a:r>
            <a:r>
              <a:rPr lang="en-GB" sz="2400" b="1" dirty="0"/>
              <a:t>Data (fetching number of tips)</a:t>
            </a:r>
            <a:endParaRPr lang="en-GB" sz="2400" dirty="0"/>
          </a:p>
          <a:p>
            <a:endParaRPr lang="en-US" b="1" dirty="0" smtClean="0"/>
          </a:p>
          <a:p>
            <a:pPr marL="0" indent="0">
              <a:buNone/>
            </a:pPr>
            <a:endParaRPr lang="en-US" b="1" dirty="0"/>
          </a:p>
        </p:txBody>
      </p:sp>
      <p:pic>
        <p:nvPicPr>
          <p:cNvPr id="6" name="Picture 5"/>
          <p:cNvPicPr/>
          <p:nvPr/>
        </p:nvPicPr>
        <p:blipFill rotWithShape="1">
          <a:blip r:embed="rId2">
            <a:extLst>
              <a:ext uri="{28A0092B-C50C-407E-A947-70E740481C1C}">
                <a14:useLocalDpi xmlns:a14="http://schemas.microsoft.com/office/drawing/2010/main" val="0"/>
              </a:ext>
            </a:extLst>
          </a:blip>
          <a:srcRect l="7013"/>
          <a:stretch/>
        </p:blipFill>
        <p:spPr bwMode="auto">
          <a:xfrm>
            <a:off x="1141410" y="1816608"/>
            <a:ext cx="9465629" cy="430072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82164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07946" y="596411"/>
            <a:ext cx="9334502" cy="10248960"/>
          </a:xfrm>
          <a:prstGeom prst="rect">
            <a:avLst/>
          </a:prstGeom>
        </p:spPr>
        <p:txBody>
          <a:bodyPr wrap="square">
            <a:spAutoFit/>
          </a:bodyPr>
          <a:lstStyle/>
          <a:p>
            <a:r>
              <a:rPr lang="en-US" sz="4200" b="1" dirty="0" smtClean="0">
                <a:solidFill>
                  <a:schemeClr val="tx2"/>
                </a:solidFill>
                <a:latin typeface="+mj-lt"/>
                <a:ea typeface="+mj-ea"/>
                <a:cs typeface="+mj-cs"/>
              </a:rPr>
              <a:t>Methodology</a:t>
            </a:r>
          </a:p>
          <a:p>
            <a:endParaRPr lang="en-US" sz="4200" b="1" dirty="0" smtClean="0">
              <a:solidFill>
                <a:schemeClr val="tx2"/>
              </a:solidFill>
              <a:latin typeface="+mj-lt"/>
              <a:ea typeface="+mj-ea"/>
              <a:cs typeface="+mj-cs"/>
            </a:endParaRPr>
          </a:p>
          <a:p>
            <a:r>
              <a:rPr lang="en-GB" sz="2000" dirty="0"/>
              <a:t>After fetching data for all venues and neighbourhoods in Brooklyn, I filtered out the specific venues I was interested in (Restaurants and Nightlife venues). I then picked venues from this list that had a high number of likes and tips (showing high popularity). This list was used to narrow down the neighbourhood list to just 19 entries</a:t>
            </a:r>
          </a:p>
          <a:p>
            <a:r>
              <a:rPr lang="en-US" sz="2000" dirty="0"/>
              <a:t> </a:t>
            </a:r>
            <a:endParaRPr lang="en-GB" sz="2000" dirty="0"/>
          </a:p>
          <a:p>
            <a:r>
              <a:rPr lang="en-GB" sz="2000" dirty="0"/>
              <a:t>I took the filtered list, and searched for venues again, this time with a little wider search radius and a higher limit on the # of venues</a:t>
            </a:r>
          </a:p>
          <a:p>
            <a:r>
              <a:rPr lang="en-US" sz="2000" dirty="0"/>
              <a:t> </a:t>
            </a:r>
            <a:endParaRPr lang="en-GB" sz="2000" dirty="0"/>
          </a:p>
          <a:p>
            <a:r>
              <a:rPr lang="en-GB" sz="2000" dirty="0"/>
              <a:t>I took the information from this list of “hot” neighbourhoods and pulled together a relative frequency of nightlife venues, restaurants, and then Chinese Restaurants</a:t>
            </a:r>
          </a:p>
          <a:p>
            <a:endParaRPr lang="en-US" sz="4200" b="1" dirty="0">
              <a:solidFill>
                <a:schemeClr val="tx2"/>
              </a:solidFill>
              <a:latin typeface="+mj-lt"/>
              <a:ea typeface="+mj-ea"/>
              <a:cs typeface="+mj-cs"/>
            </a:endParaRPr>
          </a:p>
          <a:p>
            <a:endParaRPr lang="en-US" sz="4200" b="1" dirty="0" smtClean="0">
              <a:solidFill>
                <a:schemeClr val="tx2"/>
              </a:solidFill>
              <a:latin typeface="+mj-lt"/>
              <a:ea typeface="+mj-ea"/>
              <a:cs typeface="+mj-cs"/>
            </a:endParaRPr>
          </a:p>
          <a:p>
            <a:endParaRPr lang="en-US" sz="4200" b="1" dirty="0">
              <a:solidFill>
                <a:schemeClr val="tx2"/>
              </a:solidFill>
              <a:latin typeface="+mj-lt"/>
              <a:ea typeface="+mj-ea"/>
              <a:cs typeface="+mj-cs"/>
            </a:endParaRPr>
          </a:p>
          <a:p>
            <a:endParaRPr lang="en-US" sz="4200" b="1" dirty="0" smtClean="0">
              <a:solidFill>
                <a:schemeClr val="tx2"/>
              </a:solidFill>
              <a:latin typeface="+mj-lt"/>
              <a:ea typeface="+mj-ea"/>
              <a:cs typeface="+mj-cs"/>
            </a:endParaRPr>
          </a:p>
          <a:p>
            <a:endParaRPr lang="en-US" sz="4200" b="1" dirty="0">
              <a:solidFill>
                <a:schemeClr val="tx2"/>
              </a:solidFill>
              <a:latin typeface="+mj-lt"/>
              <a:ea typeface="+mj-ea"/>
              <a:cs typeface="+mj-cs"/>
            </a:endParaRPr>
          </a:p>
          <a:p>
            <a:endParaRPr lang="en-US" sz="4200" b="1" dirty="0" smtClean="0">
              <a:solidFill>
                <a:schemeClr val="tx2"/>
              </a:solidFill>
              <a:latin typeface="+mj-lt"/>
              <a:ea typeface="+mj-ea"/>
              <a:cs typeface="+mj-cs"/>
            </a:endParaRPr>
          </a:p>
          <a:p>
            <a:endParaRPr lang="en-US" sz="4200" b="1" dirty="0">
              <a:solidFill>
                <a:schemeClr val="tx2"/>
              </a:solidFill>
              <a:latin typeface="+mj-lt"/>
              <a:ea typeface="+mj-ea"/>
              <a:cs typeface="+mj-cs"/>
            </a:endParaRPr>
          </a:p>
          <a:p>
            <a:endParaRPr lang="en-US" sz="4200" b="1" dirty="0">
              <a:solidFill>
                <a:schemeClr val="tx2"/>
              </a:solidFill>
              <a:latin typeface="+mj-lt"/>
              <a:ea typeface="+mj-ea"/>
              <a:cs typeface="+mj-cs"/>
            </a:endParaRPr>
          </a:p>
        </p:txBody>
      </p:sp>
      <p:sp>
        <p:nvSpPr>
          <p:cNvPr id="3" name="Rectangle 3"/>
          <p:cNvSpPr>
            <a:spLocks noChangeArrowheads="1"/>
          </p:cNvSpPr>
          <p:nvPr/>
        </p:nvSpPr>
        <p:spPr bwMode="auto">
          <a:xfrm>
            <a:off x="699860" y="50332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Tree>
    <p:extLst>
      <p:ext uri="{BB962C8B-B14F-4D97-AF65-F5344CB8AC3E}">
        <p14:creationId xmlns:p14="http://schemas.microsoft.com/office/powerpoint/2010/main" val="881331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a:t>Methodology</a:t>
            </a:r>
          </a:p>
        </p:txBody>
      </p:sp>
      <p:pic>
        <p:nvPicPr>
          <p:cNvPr id="7" name="Content Placeholder 6" descr="C:\Users\mohy\Pictures\Screenshots\Screenshot (40).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31685" y="1799092"/>
            <a:ext cx="10458450" cy="3394700"/>
          </a:xfrm>
          <a:prstGeom prst="rect">
            <a:avLst/>
          </a:prstGeom>
          <a:noFill/>
          <a:ln>
            <a:noFill/>
          </a:ln>
        </p:spPr>
      </p:pic>
    </p:spTree>
    <p:extLst>
      <p:ext uri="{BB962C8B-B14F-4D97-AF65-F5344CB8AC3E}">
        <p14:creationId xmlns:p14="http://schemas.microsoft.com/office/powerpoint/2010/main" val="4244899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smtClean="0"/>
              <a:t>Methodology</a:t>
            </a:r>
            <a:endParaRPr lang="en-US" b="1" dirty="0"/>
          </a:p>
        </p:txBody>
      </p:sp>
      <p:sp>
        <p:nvSpPr>
          <p:cNvPr id="3" name="Content Placeholder 2"/>
          <p:cNvSpPr>
            <a:spLocks noGrp="1"/>
          </p:cNvSpPr>
          <p:nvPr>
            <p:ph idx="1"/>
          </p:nvPr>
        </p:nvSpPr>
        <p:spPr>
          <a:xfrm>
            <a:off x="1141412" y="1255594"/>
            <a:ext cx="10459185" cy="4535607"/>
          </a:xfrm>
        </p:spPr>
        <p:txBody>
          <a:bodyPr>
            <a:normAutofit/>
          </a:bodyPr>
          <a:lstStyle/>
          <a:p>
            <a:r>
              <a:rPr lang="en-US" b="1" dirty="0"/>
              <a:t>After pulling all the data together in a single data frame, I ran a clustering analysis to group similar neighborhoods together</a:t>
            </a:r>
            <a:endParaRPr lang="en-GB" b="1" dirty="0"/>
          </a:p>
          <a:p>
            <a:r>
              <a:rPr lang="en-GB" dirty="0"/>
              <a:t>The different clusters were analysed to see which were most favourable for our new restaurant (a lot of nightlife, very few Chinese restaurants)</a:t>
            </a:r>
          </a:p>
          <a:p>
            <a:pPr marL="0" indent="0">
              <a:buNone/>
            </a:pPr>
            <a:endParaRPr lang="en-US" b="1" dirty="0"/>
          </a:p>
        </p:txBody>
      </p:sp>
      <p:pic>
        <p:nvPicPr>
          <p:cNvPr id="4" name="Picture 3" descr="C:\Users\mohy\Pictures\Screenshots\Screenshot (39).png"/>
          <p:cNvPicPr/>
          <p:nvPr/>
        </p:nvPicPr>
        <p:blipFill>
          <a:blip r:embed="rId2">
            <a:extLst>
              <a:ext uri="{28A0092B-C50C-407E-A947-70E740481C1C}">
                <a14:useLocalDpi xmlns:a14="http://schemas.microsoft.com/office/drawing/2010/main" val="0"/>
              </a:ext>
            </a:extLst>
          </a:blip>
          <a:srcRect/>
          <a:stretch>
            <a:fillRect/>
          </a:stretch>
        </p:blipFill>
        <p:spPr bwMode="auto">
          <a:xfrm>
            <a:off x="1267206" y="2880361"/>
            <a:ext cx="10208514" cy="2910840"/>
          </a:xfrm>
          <a:prstGeom prst="rect">
            <a:avLst/>
          </a:prstGeom>
          <a:noFill/>
          <a:ln>
            <a:noFill/>
          </a:ln>
        </p:spPr>
      </p:pic>
    </p:spTree>
    <p:extLst>
      <p:ext uri="{BB962C8B-B14F-4D97-AF65-F5344CB8AC3E}">
        <p14:creationId xmlns:p14="http://schemas.microsoft.com/office/powerpoint/2010/main" val="935683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3991" y="636806"/>
            <a:ext cx="9905998" cy="637076"/>
          </a:xfrm>
        </p:spPr>
        <p:txBody>
          <a:bodyPr/>
          <a:lstStyle/>
          <a:p>
            <a:r>
              <a:rPr lang="en-GB" b="1" u="sng" dirty="0"/>
              <a:t>Results:</a:t>
            </a:r>
            <a:endParaRPr lang="en-US" b="1" dirty="0"/>
          </a:p>
        </p:txBody>
      </p:sp>
      <p:pic>
        <p:nvPicPr>
          <p:cNvPr id="5" name="Picture 4" descr="C:\Users\mohy\Pictures\Screenshots\Screenshot (36).png"/>
          <p:cNvPicPr/>
          <p:nvPr/>
        </p:nvPicPr>
        <p:blipFill>
          <a:blip r:embed="rId2">
            <a:extLst>
              <a:ext uri="{28A0092B-C50C-407E-A947-70E740481C1C}">
                <a14:useLocalDpi xmlns:a14="http://schemas.microsoft.com/office/drawing/2010/main" val="0"/>
              </a:ext>
            </a:extLst>
          </a:blip>
          <a:srcRect/>
          <a:stretch>
            <a:fillRect/>
          </a:stretch>
        </p:blipFill>
        <p:spPr bwMode="auto">
          <a:xfrm>
            <a:off x="1645411" y="1390650"/>
            <a:ext cx="8861425" cy="4533900"/>
          </a:xfrm>
          <a:prstGeom prst="rect">
            <a:avLst/>
          </a:prstGeom>
          <a:noFill/>
          <a:ln>
            <a:noFill/>
          </a:ln>
        </p:spPr>
      </p:pic>
      <p:sp>
        <p:nvSpPr>
          <p:cNvPr id="3" name="Content Placeholder 2"/>
          <p:cNvSpPr>
            <a:spLocks noGrp="1"/>
          </p:cNvSpPr>
          <p:nvPr>
            <p:ph idx="1"/>
          </p:nvPr>
        </p:nvSpPr>
        <p:spPr>
          <a:xfrm>
            <a:off x="557784" y="1628394"/>
            <a:ext cx="10022205" cy="5138166"/>
          </a:xfrm>
        </p:spPr>
        <p:txBody>
          <a:bodyPr/>
          <a:lstStyle/>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r>
              <a:rPr lang="en-GB" dirty="0" smtClean="0"/>
              <a:t>The </a:t>
            </a:r>
            <a:r>
              <a:rPr lang="en-GB" dirty="0"/>
              <a:t>cluster shown in Sky blue are the most ideal spots for our new concept restaurant</a:t>
            </a:r>
            <a:endParaRPr lang="en-GB" dirty="0"/>
          </a:p>
        </p:txBody>
      </p:sp>
    </p:spTree>
    <p:extLst>
      <p:ext uri="{BB962C8B-B14F-4D97-AF65-F5344CB8AC3E}">
        <p14:creationId xmlns:p14="http://schemas.microsoft.com/office/powerpoint/2010/main" val="3856629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637" y="289334"/>
            <a:ext cx="9905998" cy="6897850"/>
          </a:xfrm>
        </p:spPr>
        <p:txBody>
          <a:bodyPr/>
          <a:lstStyle/>
          <a:p>
            <a:r>
              <a:rPr lang="en-US" b="1" dirty="0" smtClean="0"/>
              <a:t>Results</a:t>
            </a:r>
            <a:br>
              <a:rPr lang="en-US" b="1" dirty="0" smtClean="0"/>
            </a:br>
            <a:r>
              <a:rPr lang="en-GB" sz="2400" dirty="0">
                <a:solidFill>
                  <a:schemeClr val="tx1"/>
                </a:solidFill>
              </a:rPr>
              <a:t>This is based on the high number of nightlife venues and the almost complete absence of other Chinese Restaurants.</a:t>
            </a:r>
            <a:r>
              <a:rPr lang="en-GB" dirty="0"/>
              <a:t/>
            </a:r>
            <a:br>
              <a:rPr lang="en-GB" dirty="0"/>
            </a:br>
            <a:r>
              <a:rPr lang="en-US" b="1" dirty="0"/>
              <a:t/>
            </a:r>
            <a:br>
              <a:rPr lang="en-US" b="1" dirty="0"/>
            </a:br>
            <a:endParaRPr lang="en-US" b="1" dirty="0"/>
          </a:p>
        </p:txBody>
      </p:sp>
      <p:pic>
        <p:nvPicPr>
          <p:cNvPr id="11" name="Picture 10" descr="C:\Users\mohy\Pictures\Screenshots\Screenshot (37).png"/>
          <p:cNvPicPr/>
          <p:nvPr/>
        </p:nvPicPr>
        <p:blipFill>
          <a:blip r:embed="rId2">
            <a:extLst>
              <a:ext uri="{28A0092B-C50C-407E-A947-70E740481C1C}">
                <a14:useLocalDpi xmlns:a14="http://schemas.microsoft.com/office/drawing/2010/main" val="0"/>
              </a:ext>
            </a:extLst>
          </a:blip>
          <a:srcRect/>
          <a:stretch>
            <a:fillRect/>
          </a:stretch>
        </p:blipFill>
        <p:spPr bwMode="auto">
          <a:xfrm>
            <a:off x="791718" y="1930908"/>
            <a:ext cx="8974074" cy="4678680"/>
          </a:xfrm>
          <a:prstGeom prst="rect">
            <a:avLst/>
          </a:prstGeom>
          <a:noFill/>
          <a:ln>
            <a:noFill/>
          </a:ln>
        </p:spPr>
      </p:pic>
    </p:spTree>
    <p:extLst>
      <p:ext uri="{BB962C8B-B14F-4D97-AF65-F5344CB8AC3E}">
        <p14:creationId xmlns:p14="http://schemas.microsoft.com/office/powerpoint/2010/main" val="257688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888" y="673382"/>
            <a:ext cx="9905998" cy="637076"/>
          </a:xfrm>
        </p:spPr>
        <p:txBody>
          <a:bodyPr/>
          <a:lstStyle/>
          <a:p>
            <a:r>
              <a:rPr lang="en-GB" b="1" u="sng" dirty="0"/>
              <a:t>Discussion</a:t>
            </a:r>
            <a:endParaRPr lang="en-GB" dirty="0"/>
          </a:p>
        </p:txBody>
      </p:sp>
      <p:sp>
        <p:nvSpPr>
          <p:cNvPr id="5" name="Content Placeholder 4"/>
          <p:cNvSpPr>
            <a:spLocks noGrp="1"/>
          </p:cNvSpPr>
          <p:nvPr>
            <p:ph idx="1"/>
          </p:nvPr>
        </p:nvSpPr>
        <p:spPr>
          <a:xfrm>
            <a:off x="246888" y="1554480"/>
            <a:ext cx="9957816" cy="5184648"/>
          </a:xfrm>
        </p:spPr>
        <p:txBody>
          <a:bodyPr>
            <a:normAutofit fontScale="92500" lnSpcReduction="10000"/>
          </a:bodyPr>
          <a:lstStyle/>
          <a:p>
            <a:pPr marL="0" indent="0">
              <a:buNone/>
            </a:pPr>
            <a:r>
              <a:rPr lang="en-GB" dirty="0">
                <a:latin typeface="Times New Roman" panose="02020603050405020304" pitchFamily="18" charset="0"/>
                <a:ea typeface="Calibri" panose="020F0502020204030204" pitchFamily="34" charset="0"/>
                <a:cs typeface="Arial" panose="020B0604020202020204" pitchFamily="34" charset="0"/>
              </a:rPr>
              <a:t>Basing our popularity decision based on number of likes and tips is biased, since</a:t>
            </a:r>
            <a:r>
              <a:rPr lang="en-GB" spc="-330" dirty="0">
                <a:latin typeface="Times New Roman" panose="02020603050405020304" pitchFamily="18" charset="0"/>
                <a:ea typeface="Calibri" panose="020F0502020204030204" pitchFamily="34" charset="0"/>
                <a:cs typeface="Arial" panose="020B0604020202020204" pitchFamily="34" charset="0"/>
              </a:rPr>
              <a:t> </a:t>
            </a:r>
            <a:r>
              <a:rPr lang="en-GB" dirty="0">
                <a:latin typeface="Times New Roman" panose="02020603050405020304" pitchFamily="18" charset="0"/>
                <a:ea typeface="Calibri" panose="020F0502020204030204" pitchFamily="34" charset="0"/>
                <a:cs typeface="Arial" panose="020B0604020202020204" pitchFamily="34" charset="0"/>
              </a:rPr>
              <a:t>it    doesn’t take into account the length of time a place has been open in, When you use the explore endpoint in the Foursquare API it returns search</a:t>
            </a:r>
            <a:r>
              <a:rPr lang="en-GB" spc="-245" dirty="0">
                <a:latin typeface="Times New Roman" panose="02020603050405020304" pitchFamily="18" charset="0"/>
                <a:ea typeface="Calibri" panose="020F0502020204030204" pitchFamily="34" charset="0"/>
                <a:cs typeface="Arial" panose="020B0604020202020204" pitchFamily="34" charset="0"/>
              </a:rPr>
              <a:t> </a:t>
            </a:r>
            <a:r>
              <a:rPr lang="en-GB" dirty="0">
                <a:latin typeface="Times New Roman" panose="02020603050405020304" pitchFamily="18" charset="0"/>
                <a:ea typeface="Calibri" panose="020F0502020204030204" pitchFamily="34" charset="0"/>
                <a:cs typeface="Arial" panose="020B0604020202020204" pitchFamily="34" charset="0"/>
              </a:rPr>
              <a:t>results based on your own user preferences. Obviously this doesn’t give perfectly fair data to inform our</a:t>
            </a:r>
            <a:r>
              <a:rPr lang="en-GB" spc="-25" dirty="0">
                <a:latin typeface="Times New Roman" panose="02020603050405020304" pitchFamily="18" charset="0"/>
                <a:ea typeface="Calibri" panose="020F0502020204030204" pitchFamily="34" charset="0"/>
                <a:cs typeface="Arial" panose="020B0604020202020204" pitchFamily="34" charset="0"/>
              </a:rPr>
              <a:t> </a:t>
            </a:r>
            <a:r>
              <a:rPr lang="en-GB" dirty="0" smtClean="0">
                <a:latin typeface="Times New Roman" panose="02020603050405020304" pitchFamily="18" charset="0"/>
                <a:ea typeface="Calibri" panose="020F0502020204030204" pitchFamily="34" charset="0"/>
                <a:cs typeface="Arial" panose="020B0604020202020204" pitchFamily="34" charset="0"/>
              </a:rPr>
              <a:t>model</a:t>
            </a:r>
          </a:p>
          <a:p>
            <a:pPr marL="0" indent="0">
              <a:buNone/>
            </a:pPr>
            <a:endParaRPr lang="en-GB" dirty="0">
              <a:latin typeface="Times New Roman" panose="02020603050405020304" pitchFamily="18" charset="0"/>
              <a:ea typeface="Calibri" panose="020F0502020204030204" pitchFamily="34" charset="0"/>
              <a:cs typeface="Arial" panose="020B0604020202020204" pitchFamily="34" charset="0"/>
            </a:endParaRPr>
          </a:p>
          <a:p>
            <a:pPr marL="0" indent="0">
              <a:buNone/>
            </a:pPr>
            <a:r>
              <a:rPr lang="en-GB" sz="4200" b="1" u="sng" dirty="0" smtClean="0">
                <a:solidFill>
                  <a:schemeClr val="tx2"/>
                </a:solidFill>
              </a:rPr>
              <a:t>Conclusion</a:t>
            </a:r>
            <a:r>
              <a:rPr lang="en-GB" sz="4200" b="1" u="sng" dirty="0">
                <a:solidFill>
                  <a:schemeClr val="tx2"/>
                </a:solidFill>
              </a:rPr>
              <a:t>:</a:t>
            </a:r>
          </a:p>
          <a:p>
            <a:r>
              <a:rPr lang="en-GB" dirty="0"/>
              <a:t>After picking the best neighbourhood, there’s a lot more work that needs to be done to actually find the best location. However, this project gives a nice start to the process and narrowed down a very long list (from 70 to 3 choices) which are:</a:t>
            </a:r>
          </a:p>
          <a:p>
            <a:pPr lvl="0"/>
            <a:r>
              <a:rPr lang="en-US" dirty="0"/>
              <a:t>Red Hook</a:t>
            </a:r>
            <a:endParaRPr lang="en-GB" dirty="0"/>
          </a:p>
          <a:p>
            <a:pPr lvl="0"/>
            <a:r>
              <a:rPr lang="en-US" dirty="0"/>
              <a:t>Crown Heights</a:t>
            </a:r>
            <a:endParaRPr lang="en-GB" dirty="0"/>
          </a:p>
          <a:p>
            <a:pPr lvl="0"/>
            <a:r>
              <a:rPr lang="en-US" dirty="0"/>
              <a:t>Prospect Heights</a:t>
            </a:r>
            <a:endParaRPr lang="en-GB" dirty="0"/>
          </a:p>
          <a:p>
            <a:pPr lvl="0"/>
            <a:r>
              <a:rPr lang="en-US" dirty="0"/>
              <a:t>Windsor Terrace</a:t>
            </a:r>
            <a:endParaRPr lang="en-GB" dirty="0"/>
          </a:p>
          <a:p>
            <a:endParaRPr lang="en-GB" dirty="0"/>
          </a:p>
          <a:p>
            <a:pPr marL="0" indent="0">
              <a:buNone/>
            </a:pPr>
            <a:endParaRPr lang="en-GB" dirty="0">
              <a:latin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7583793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608" y="352259"/>
            <a:ext cx="11309503" cy="6260618"/>
          </a:xfrm>
        </p:spPr>
      </p:pic>
    </p:spTree>
    <p:extLst>
      <p:ext uri="{BB962C8B-B14F-4D97-AF65-F5344CB8AC3E}">
        <p14:creationId xmlns:p14="http://schemas.microsoft.com/office/powerpoint/2010/main" val="16058918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7551" y="406998"/>
            <a:ext cx="9404723" cy="1400530"/>
          </a:xfrm>
        </p:spPr>
        <p:txBody>
          <a:bodyPr>
            <a:noAutofit/>
          </a:bodyPr>
          <a:lstStyle/>
          <a:p>
            <a:r>
              <a:rPr lang="en-GB" sz="3200" dirty="0"/>
              <a:t>Analysing the best location for a new restaurant in New-York City</a:t>
            </a:r>
            <a:endParaRPr lang="en-US" sz="3200" dirty="0"/>
          </a:p>
        </p:txBody>
      </p:sp>
      <p:sp>
        <p:nvSpPr>
          <p:cNvPr id="3" name="Content Placeholder 2"/>
          <p:cNvSpPr>
            <a:spLocks noGrp="1"/>
          </p:cNvSpPr>
          <p:nvPr>
            <p:ph idx="1"/>
          </p:nvPr>
        </p:nvSpPr>
        <p:spPr/>
        <p:txBody>
          <a:bodyPr/>
          <a:lstStyle/>
          <a:p>
            <a:endParaRPr lang="en-GB" dirty="0"/>
          </a:p>
        </p:txBody>
      </p:sp>
      <p:pic>
        <p:nvPicPr>
          <p:cNvPr id="1026" name="Picture 2" descr="https://upload.wikimedia.org/wikipedia/commons/thumb/b/bd/1_Manhattan%2C_New_York_City.jpg/1280px-1_Manhattan%2C_New_York_Cit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312" y="2052918"/>
            <a:ext cx="8946541" cy="4238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116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59906"/>
          </a:xfrm>
        </p:spPr>
        <p:txBody>
          <a:bodyPr/>
          <a:lstStyle/>
          <a:p>
            <a:r>
              <a:rPr lang="en-US" dirty="0" smtClean="0"/>
              <a:t>Synopsis</a:t>
            </a:r>
            <a:endParaRPr lang="en-US" dirty="0"/>
          </a:p>
        </p:txBody>
      </p:sp>
      <p:sp>
        <p:nvSpPr>
          <p:cNvPr id="3" name="Content Placeholder 2"/>
          <p:cNvSpPr>
            <a:spLocks noGrp="1"/>
          </p:cNvSpPr>
          <p:nvPr>
            <p:ph idx="1"/>
          </p:nvPr>
        </p:nvSpPr>
        <p:spPr>
          <a:xfrm>
            <a:off x="1141412" y="1378424"/>
            <a:ext cx="9905999" cy="4412777"/>
          </a:xfrm>
        </p:spPr>
        <p:txBody>
          <a:bodyPr>
            <a:normAutofit fontScale="85000" lnSpcReduction="10000"/>
          </a:bodyPr>
          <a:lstStyle/>
          <a:p>
            <a:r>
              <a:rPr lang="en-US" dirty="0" smtClean="0"/>
              <a:t>Part 1: </a:t>
            </a:r>
            <a:r>
              <a:rPr lang="en-GB" b="1" u="sng" dirty="0"/>
              <a:t>Introduction </a:t>
            </a:r>
            <a:endParaRPr lang="en-GB" dirty="0"/>
          </a:p>
          <a:p>
            <a:r>
              <a:rPr lang="en-GB" dirty="0"/>
              <a:t>The restaurant industry is difficult to succeed in. Aside from the operational challenges, there are two external factors that are required to survive:</a:t>
            </a:r>
          </a:p>
          <a:p>
            <a:pPr marL="0" indent="0">
              <a:buNone/>
            </a:pPr>
            <a:r>
              <a:rPr lang="en-GB" dirty="0" smtClean="0"/>
              <a:t>      </a:t>
            </a:r>
            <a:r>
              <a:rPr lang="en-GB" dirty="0"/>
              <a:t>1) Regular foot traffic</a:t>
            </a:r>
          </a:p>
          <a:p>
            <a:pPr marL="0" indent="0">
              <a:buNone/>
            </a:pPr>
            <a:r>
              <a:rPr lang="en-GB" dirty="0" smtClean="0"/>
              <a:t>      2</a:t>
            </a:r>
            <a:r>
              <a:rPr lang="en-GB" dirty="0"/>
              <a:t>) An underserved population that they can address.</a:t>
            </a:r>
          </a:p>
          <a:p>
            <a:pPr marL="0" indent="0">
              <a:buNone/>
            </a:pPr>
            <a:r>
              <a:rPr lang="en-GB" dirty="0"/>
              <a:t> </a:t>
            </a:r>
          </a:p>
          <a:p>
            <a:r>
              <a:rPr lang="en-GB" dirty="0"/>
              <a:t> Foot traffic may come from locals and tourists visiting other nearby venues, from the people that live in that neighbourhood, or in some cases: a busy work centre/industrial area.</a:t>
            </a:r>
          </a:p>
          <a:p>
            <a:pPr marL="0" indent="0">
              <a:buNone/>
            </a:pPr>
            <a:r>
              <a:rPr lang="en-GB" dirty="0"/>
              <a:t> </a:t>
            </a:r>
          </a:p>
          <a:p>
            <a:r>
              <a:rPr lang="en-GB" dirty="0"/>
              <a:t> A well-organized restaurateur will know their particular cuisine style, price range, and desired target customers. A target customer in this case can be defined as underserved if there’s a lack of other options that serve this restaurant’s style, price, and theme (i.e., an Italian restaurant in little Italy will have a hard time differentiating itself)</a:t>
            </a:r>
          </a:p>
          <a:p>
            <a:endParaRPr lang="en-US" dirty="0"/>
          </a:p>
        </p:txBody>
      </p:sp>
    </p:spTree>
    <p:extLst>
      <p:ext uri="{BB962C8B-B14F-4D97-AF65-F5344CB8AC3E}">
        <p14:creationId xmlns:p14="http://schemas.microsoft.com/office/powerpoint/2010/main" val="1652142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18963"/>
          </a:xfrm>
        </p:spPr>
        <p:txBody>
          <a:bodyPr/>
          <a:lstStyle/>
          <a:p>
            <a:r>
              <a:rPr lang="en-US" dirty="0" smtClean="0"/>
              <a:t>Synopsis</a:t>
            </a:r>
            <a:endParaRPr lang="en-US" dirty="0"/>
          </a:p>
        </p:txBody>
      </p:sp>
      <p:sp>
        <p:nvSpPr>
          <p:cNvPr id="3" name="Content Placeholder 2"/>
          <p:cNvSpPr>
            <a:spLocks noGrp="1"/>
          </p:cNvSpPr>
          <p:nvPr>
            <p:ph idx="1"/>
          </p:nvPr>
        </p:nvSpPr>
        <p:spPr>
          <a:xfrm>
            <a:off x="1141412" y="1337482"/>
            <a:ext cx="9905999" cy="5213444"/>
          </a:xfrm>
        </p:spPr>
        <p:txBody>
          <a:bodyPr/>
          <a:lstStyle/>
          <a:p>
            <a:r>
              <a:rPr lang="en-US" dirty="0" smtClean="0"/>
              <a:t>Part 2: </a:t>
            </a:r>
            <a:r>
              <a:rPr lang="en-GB" b="1" u="sng" dirty="0" smtClean="0"/>
              <a:t>Business </a:t>
            </a:r>
            <a:r>
              <a:rPr lang="en-GB" b="1" u="sng" dirty="0"/>
              <a:t>Explanation</a:t>
            </a:r>
            <a:endParaRPr lang="en-GB" dirty="0"/>
          </a:p>
          <a:p>
            <a:r>
              <a:rPr lang="en-GB" dirty="0"/>
              <a:t> The restaurant in mind for this study is a new Hong Kong style cafe, </a:t>
            </a:r>
            <a:r>
              <a:rPr lang="en-GB" dirty="0" err="1"/>
              <a:t>modeled</a:t>
            </a:r>
            <a:r>
              <a:rPr lang="en-GB" dirty="0"/>
              <a:t> after one of my favourite restaurants in Boston: </a:t>
            </a:r>
            <a:r>
              <a:rPr lang="en-GB" u="sng" dirty="0">
                <a:hlinkClick r:id="rId2"/>
              </a:rPr>
              <a:t>Double Chin</a:t>
            </a:r>
            <a:endParaRPr lang="en-GB" dirty="0"/>
          </a:p>
          <a:p>
            <a:pPr marL="0" indent="0">
              <a:buNone/>
            </a:pPr>
            <a:r>
              <a:rPr lang="en-GB" dirty="0"/>
              <a:t> </a:t>
            </a:r>
          </a:p>
          <a:p>
            <a:r>
              <a:rPr lang="en-GB" dirty="0"/>
              <a:t>This restaurant caters to a younger crowd, mostly in their 20’s and 30’s. Their menu serves fast, cheap, and delicious eats with an emphasis on regularly creating fun dishes.</a:t>
            </a:r>
          </a:p>
          <a:p>
            <a:endParaRPr lang="en-GB" dirty="0"/>
          </a:p>
          <a:p>
            <a:r>
              <a:rPr lang="en-GB" dirty="0"/>
              <a:t> Their late-night menu begs for them to be the last stop after a long night on the town. The target customer is groups looking for something to eat in between visiting art shows, concerts, bars, and other big social events.</a:t>
            </a:r>
          </a:p>
          <a:p>
            <a:pPr marL="0" indent="0">
              <a:buNone/>
            </a:pPr>
            <a:endParaRPr lang="en-US" b="1" dirty="0" smtClean="0"/>
          </a:p>
          <a:p>
            <a:pPr marL="0" indent="0">
              <a:buNone/>
            </a:pPr>
            <a:endParaRPr lang="en-US" b="1" dirty="0"/>
          </a:p>
          <a:p>
            <a:pPr marL="0" indent="0">
              <a:buNone/>
            </a:pPr>
            <a:endParaRPr lang="en-US" dirty="0" smtClean="0"/>
          </a:p>
          <a:p>
            <a:endParaRPr lang="en-US" dirty="0"/>
          </a:p>
        </p:txBody>
      </p:sp>
    </p:spTree>
    <p:extLst>
      <p:ext uri="{BB962C8B-B14F-4D97-AF65-F5344CB8AC3E}">
        <p14:creationId xmlns:p14="http://schemas.microsoft.com/office/powerpoint/2010/main" val="3862460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18963"/>
          </a:xfrm>
        </p:spPr>
        <p:txBody>
          <a:bodyPr/>
          <a:lstStyle/>
          <a:p>
            <a:r>
              <a:rPr lang="en-US" dirty="0" smtClean="0"/>
              <a:t>Synopsis</a:t>
            </a:r>
            <a:endParaRPr lang="en-US" dirty="0"/>
          </a:p>
        </p:txBody>
      </p:sp>
      <p:sp>
        <p:nvSpPr>
          <p:cNvPr id="3" name="Content Placeholder 2"/>
          <p:cNvSpPr>
            <a:spLocks noGrp="1"/>
          </p:cNvSpPr>
          <p:nvPr>
            <p:ph idx="1"/>
          </p:nvPr>
        </p:nvSpPr>
        <p:spPr>
          <a:xfrm>
            <a:off x="1141412" y="1337482"/>
            <a:ext cx="9905999" cy="5213444"/>
          </a:xfrm>
        </p:spPr>
        <p:txBody>
          <a:bodyPr/>
          <a:lstStyle/>
          <a:p>
            <a:r>
              <a:rPr lang="en-US" dirty="0" smtClean="0"/>
              <a:t>Part </a:t>
            </a:r>
            <a:r>
              <a:rPr lang="en-US" dirty="0" smtClean="0"/>
              <a:t>3: </a:t>
            </a:r>
            <a:r>
              <a:rPr lang="en-GB" b="1" u="sng" dirty="0"/>
              <a:t>Business </a:t>
            </a:r>
            <a:r>
              <a:rPr lang="en-GB" b="1" u="sng" dirty="0" smtClean="0"/>
              <a:t>Problem</a:t>
            </a:r>
            <a:endParaRPr lang="en-GB" dirty="0"/>
          </a:p>
          <a:p>
            <a:r>
              <a:rPr lang="en-GB" dirty="0"/>
              <a:t> The issue here is that we don’t know where the restaurant should be located. The owners had success with their first restaurant in Chinatown, but the crowding of other places serving similar fare made it extremely difficult to stand out. </a:t>
            </a:r>
          </a:p>
          <a:p>
            <a:pPr marL="0" indent="0">
              <a:buNone/>
            </a:pPr>
            <a:r>
              <a:rPr lang="en-GB" dirty="0"/>
              <a:t> </a:t>
            </a:r>
          </a:p>
          <a:p>
            <a:r>
              <a:rPr lang="en-GB" dirty="0"/>
              <a:t>Aside from Chinatown, the owners don’t know where else to look. They need a neighbourhood with a steady stream of customers visiting other nightlife options, with hopefully not too many other Chinese/Asian fusion restaurants in the area</a:t>
            </a:r>
            <a:r>
              <a:rPr lang="en-GB" dirty="0" smtClean="0"/>
              <a:t>.</a:t>
            </a:r>
          </a:p>
          <a:p>
            <a:endParaRPr lang="en-GB" dirty="0"/>
          </a:p>
          <a:p>
            <a:r>
              <a:rPr lang="en-GB" dirty="0"/>
              <a:t> Can we use publicly available data to source potential new locations for their restaurant?</a:t>
            </a:r>
          </a:p>
        </p:txBody>
      </p:sp>
    </p:spTree>
    <p:extLst>
      <p:ext uri="{BB962C8B-B14F-4D97-AF65-F5344CB8AC3E}">
        <p14:creationId xmlns:p14="http://schemas.microsoft.com/office/powerpoint/2010/main" val="3629940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smtClean="0"/>
              <a:t>Data</a:t>
            </a:r>
            <a:endParaRPr lang="en-US" dirty="0"/>
          </a:p>
        </p:txBody>
      </p:sp>
      <p:sp>
        <p:nvSpPr>
          <p:cNvPr id="3" name="Content Placeholder 2"/>
          <p:cNvSpPr>
            <a:spLocks noGrp="1"/>
          </p:cNvSpPr>
          <p:nvPr>
            <p:ph idx="1"/>
          </p:nvPr>
        </p:nvSpPr>
        <p:spPr>
          <a:xfrm>
            <a:off x="864819" y="1621354"/>
            <a:ext cx="10459185" cy="4535607"/>
          </a:xfrm>
        </p:spPr>
        <p:txBody>
          <a:bodyPr>
            <a:normAutofit fontScale="70000" lnSpcReduction="20000"/>
          </a:bodyPr>
          <a:lstStyle/>
          <a:p>
            <a:r>
              <a:rPr lang="en-GB" dirty="0"/>
              <a:t>To attempt a solution at this problem, we’ll be using the </a:t>
            </a:r>
            <a:r>
              <a:rPr lang="en-GB" u="sng" dirty="0">
                <a:solidFill>
                  <a:srgbClr val="FF0000"/>
                </a:solidFill>
              </a:rPr>
              <a:t>Foursquare API</a:t>
            </a:r>
            <a:r>
              <a:rPr lang="en-GB" dirty="0"/>
              <a:t> to fetch venue information and analyse different neighbourhoods.</a:t>
            </a:r>
          </a:p>
          <a:p>
            <a:r>
              <a:rPr lang="en-GB" dirty="0"/>
              <a:t> To fulfil the requirements of the business problem stated, we’ll specifically be looking for two types of information: </a:t>
            </a:r>
          </a:p>
          <a:p>
            <a:pPr marL="0" indent="0">
              <a:buNone/>
            </a:pPr>
            <a:r>
              <a:rPr lang="en-GB" dirty="0" smtClean="0"/>
              <a:t>      1- </a:t>
            </a:r>
            <a:r>
              <a:rPr lang="en-GB" dirty="0"/>
              <a:t>Data on the neighbourhoods in general, specifically:</a:t>
            </a:r>
          </a:p>
          <a:p>
            <a:pPr marL="0" indent="0">
              <a:buNone/>
            </a:pPr>
            <a:r>
              <a:rPr lang="en-GB" dirty="0" smtClean="0"/>
              <a:t>             </a:t>
            </a:r>
            <a:r>
              <a:rPr lang="en-GB" dirty="0"/>
              <a:t>- The categories for each venue in each Manhattan neighbourhood </a:t>
            </a:r>
          </a:p>
          <a:p>
            <a:pPr marL="0" indent="0">
              <a:buNone/>
            </a:pPr>
            <a:r>
              <a:rPr lang="en-GB" dirty="0" smtClean="0"/>
              <a:t>             </a:t>
            </a:r>
            <a:r>
              <a:rPr lang="en-GB" dirty="0"/>
              <a:t>- Popular days and hours for venues that serve our target customer (nightlife venues)</a:t>
            </a:r>
          </a:p>
          <a:p>
            <a:pPr marL="0" indent="0">
              <a:buNone/>
            </a:pPr>
            <a:r>
              <a:rPr lang="en-GB" dirty="0" smtClean="0"/>
              <a:t>             </a:t>
            </a:r>
            <a:r>
              <a:rPr lang="en-GB" dirty="0"/>
              <a:t>- A popularity score for each of the target venues, calculated by: </a:t>
            </a:r>
          </a:p>
          <a:p>
            <a:pPr marL="0" indent="0">
              <a:buNone/>
            </a:pPr>
            <a:r>
              <a:rPr lang="en-GB" dirty="0" smtClean="0"/>
              <a:t>             </a:t>
            </a:r>
            <a:r>
              <a:rPr lang="en-GB" dirty="0"/>
              <a:t>- The total number of tips </a:t>
            </a:r>
          </a:p>
          <a:p>
            <a:pPr marL="0" indent="0">
              <a:buNone/>
            </a:pPr>
            <a:r>
              <a:rPr lang="en-GB" dirty="0"/>
              <a:t> </a:t>
            </a:r>
            <a:r>
              <a:rPr lang="en-GB" dirty="0" smtClean="0"/>
              <a:t>            </a:t>
            </a:r>
            <a:r>
              <a:rPr lang="en-GB" dirty="0"/>
              <a:t>- The like/dislike volume and ratio </a:t>
            </a:r>
          </a:p>
          <a:p>
            <a:pPr marL="0" indent="0">
              <a:buNone/>
            </a:pPr>
            <a:r>
              <a:rPr lang="en-GB" dirty="0"/>
              <a:t> </a:t>
            </a:r>
          </a:p>
          <a:p>
            <a:pPr marL="0" indent="0">
              <a:buNone/>
            </a:pPr>
            <a:r>
              <a:rPr lang="en-GB" dirty="0" smtClean="0"/>
              <a:t>      2- </a:t>
            </a:r>
            <a:r>
              <a:rPr lang="en-GB" dirty="0"/>
              <a:t>Data on venues that might compete with ours, specifically:</a:t>
            </a:r>
          </a:p>
          <a:p>
            <a:pPr marL="0" indent="0">
              <a:buNone/>
            </a:pPr>
            <a:r>
              <a:rPr lang="en-GB" dirty="0" smtClean="0"/>
              <a:t>            </a:t>
            </a:r>
            <a:r>
              <a:rPr lang="en-GB" dirty="0"/>
              <a:t>- The relative frequency of all late night restaurants </a:t>
            </a:r>
          </a:p>
          <a:p>
            <a:pPr marL="0" indent="0">
              <a:buNone/>
            </a:pPr>
            <a:r>
              <a:rPr lang="en-GB" dirty="0" smtClean="0"/>
              <a:t>            </a:t>
            </a:r>
            <a:r>
              <a:rPr lang="en-GB" dirty="0"/>
              <a:t>- The price range of late night restaurants in each neighbourhood </a:t>
            </a:r>
          </a:p>
          <a:p>
            <a:pPr marL="0" indent="0">
              <a:buNone/>
            </a:pPr>
            <a:r>
              <a:rPr lang="en-GB" dirty="0"/>
              <a:t> </a:t>
            </a:r>
            <a:r>
              <a:rPr lang="en-GB" dirty="0" smtClean="0"/>
              <a:t>           </a:t>
            </a:r>
            <a:r>
              <a:rPr lang="en-GB" dirty="0"/>
              <a:t>- The cuisine type of late night restaurants in each neighbourhood</a:t>
            </a:r>
          </a:p>
          <a:p>
            <a:pPr marL="0" indent="0">
              <a:buNone/>
            </a:pPr>
            <a:endParaRPr lang="en-US" dirty="0"/>
          </a:p>
        </p:txBody>
      </p:sp>
    </p:spTree>
    <p:extLst>
      <p:ext uri="{BB962C8B-B14F-4D97-AF65-F5344CB8AC3E}">
        <p14:creationId xmlns:p14="http://schemas.microsoft.com/office/powerpoint/2010/main" val="3253314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5653" y="457200"/>
            <a:ext cx="9905998" cy="637076"/>
          </a:xfrm>
        </p:spPr>
        <p:txBody>
          <a:bodyPr/>
          <a:lstStyle/>
          <a:p>
            <a:r>
              <a:rPr lang="en-US" b="1" dirty="0" smtClean="0"/>
              <a:t>Data</a:t>
            </a:r>
            <a:endParaRPr lang="en-US" dirty="0"/>
          </a:p>
        </p:txBody>
      </p:sp>
      <p:sp>
        <p:nvSpPr>
          <p:cNvPr id="3" name="Content Placeholder 2"/>
          <p:cNvSpPr>
            <a:spLocks noGrp="1"/>
          </p:cNvSpPr>
          <p:nvPr>
            <p:ph idx="1"/>
          </p:nvPr>
        </p:nvSpPr>
        <p:spPr>
          <a:xfrm>
            <a:off x="1141412" y="1255594"/>
            <a:ext cx="10459185" cy="4535607"/>
          </a:xfrm>
        </p:spPr>
        <p:txBody>
          <a:bodyPr/>
          <a:lstStyle/>
          <a:p>
            <a:pPr marL="0" lvl="0" indent="0" defTabSz="914400" eaLnBrk="0" fontAlgn="base" hangingPunct="0">
              <a:spcBef>
                <a:spcPct val="0"/>
              </a:spcBef>
              <a:spcAft>
                <a:spcPct val="0"/>
              </a:spcAft>
              <a:buClrTx/>
              <a:buSzTx/>
              <a:buNone/>
            </a:pPr>
            <a:r>
              <a:rPr lang="en-US" b="1" dirty="0"/>
              <a:t>Part 1: </a:t>
            </a:r>
            <a:r>
              <a:rPr lang="en-GB" altLang="en-US" sz="2400" b="1" dirty="0">
                <a:latin typeface="Calibri" panose="020F0502020204030204" pitchFamily="34" charset="0"/>
                <a:ea typeface="Calibri" panose="020F0502020204030204" pitchFamily="34" charset="0"/>
                <a:cs typeface="Arial" panose="020B0604020202020204" pitchFamily="34" charset="0"/>
              </a:rPr>
              <a:t>Data (fetching popular venues in a neighbourhood)</a:t>
            </a:r>
            <a:endParaRPr lang="en-GB" altLang="en-US" sz="2400" dirty="0">
              <a:latin typeface="Arial" panose="020B0604020202020204" pitchFamily="34" charset="0"/>
            </a:endParaRPr>
          </a:p>
          <a:p>
            <a:pPr marL="0" indent="0">
              <a:buNone/>
            </a:pPr>
            <a:endParaRPr lang="en-US" dirty="0"/>
          </a:p>
        </p:txBody>
      </p:sp>
      <p:sp>
        <p:nvSpPr>
          <p:cNvPr id="4"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pic>
        <p:nvPicPr>
          <p:cNvPr id="2049" name="Picture 1"/>
          <p:cNvPicPr>
            <a:picLocks noChangeAspect="1" noChangeArrowheads="1"/>
          </p:cNvPicPr>
          <p:nvPr/>
        </p:nvPicPr>
        <p:blipFill>
          <a:blip r:embed="rId2">
            <a:extLst>
              <a:ext uri="{28A0092B-C50C-407E-A947-70E740481C1C}">
                <a14:useLocalDpi xmlns:a14="http://schemas.microsoft.com/office/drawing/2010/main" val="0"/>
              </a:ext>
            </a:extLst>
          </a:blip>
          <a:srcRect l="13925" t="-990" b="990"/>
          <a:stretch>
            <a:fillRect/>
          </a:stretch>
        </p:blipFill>
        <p:spPr bwMode="auto">
          <a:xfrm>
            <a:off x="1141411" y="1801304"/>
            <a:ext cx="8130605" cy="4206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723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smtClean="0"/>
              <a:t>Data</a:t>
            </a:r>
            <a:endParaRPr lang="en-US" dirty="0"/>
          </a:p>
        </p:txBody>
      </p:sp>
      <p:sp>
        <p:nvSpPr>
          <p:cNvPr id="3" name="Content Placeholder 2"/>
          <p:cNvSpPr>
            <a:spLocks noGrp="1"/>
          </p:cNvSpPr>
          <p:nvPr>
            <p:ph idx="1"/>
          </p:nvPr>
        </p:nvSpPr>
        <p:spPr>
          <a:xfrm>
            <a:off x="1141412" y="1255594"/>
            <a:ext cx="10459185" cy="4535607"/>
          </a:xfrm>
        </p:spPr>
        <p:txBody>
          <a:bodyPr>
            <a:normAutofit/>
          </a:bodyPr>
          <a:lstStyle/>
          <a:p>
            <a:r>
              <a:rPr lang="en-US" sz="2400" b="1" dirty="0"/>
              <a:t>Part 2</a:t>
            </a:r>
            <a:r>
              <a:rPr lang="en-US" sz="2400" b="1" dirty="0" smtClean="0"/>
              <a:t>: </a:t>
            </a:r>
            <a:r>
              <a:rPr lang="en-GB" sz="2400" b="1" dirty="0"/>
              <a:t>Data (Fetching the popular hours for a venue)</a:t>
            </a:r>
            <a:endParaRPr lang="en-GB" sz="2400" dirty="0"/>
          </a:p>
          <a:p>
            <a:endParaRPr lang="en-US" b="1" dirty="0" smtClean="0"/>
          </a:p>
          <a:p>
            <a:pPr marL="0" indent="0">
              <a:buNone/>
            </a:pPr>
            <a:r>
              <a:rPr lang="en-US" b="1" dirty="0" smtClean="0"/>
              <a:t>.</a:t>
            </a:r>
            <a:endParaRPr lang="en-US" b="1" dirty="0"/>
          </a:p>
          <a:p>
            <a:pPr marL="0" indent="0">
              <a:buNone/>
            </a:pPr>
            <a:endParaRPr lang="en-US" b="1" dirty="0"/>
          </a:p>
        </p:txBody>
      </p:sp>
      <p:pic>
        <p:nvPicPr>
          <p:cNvPr id="7" name="Picture 6"/>
          <p:cNvPicPr/>
          <p:nvPr/>
        </p:nvPicPr>
        <p:blipFill rotWithShape="1">
          <a:blip r:embed="rId2">
            <a:extLst>
              <a:ext uri="{28A0092B-C50C-407E-A947-70E740481C1C}">
                <a14:useLocalDpi xmlns:a14="http://schemas.microsoft.com/office/drawing/2010/main" val="0"/>
              </a:ext>
            </a:extLst>
          </a:blip>
          <a:srcRect l="7330" t="868"/>
          <a:stretch/>
        </p:blipFill>
        <p:spPr bwMode="auto">
          <a:xfrm>
            <a:off x="1216152" y="1892670"/>
            <a:ext cx="9427464" cy="432816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407000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637076"/>
          </a:xfrm>
        </p:spPr>
        <p:txBody>
          <a:bodyPr/>
          <a:lstStyle/>
          <a:p>
            <a:r>
              <a:rPr lang="en-US" b="1" dirty="0" smtClean="0"/>
              <a:t>Data</a:t>
            </a:r>
            <a:endParaRPr lang="en-US" dirty="0"/>
          </a:p>
        </p:txBody>
      </p:sp>
      <p:sp>
        <p:nvSpPr>
          <p:cNvPr id="3" name="Content Placeholder 2"/>
          <p:cNvSpPr>
            <a:spLocks noGrp="1"/>
          </p:cNvSpPr>
          <p:nvPr>
            <p:ph idx="1"/>
          </p:nvPr>
        </p:nvSpPr>
        <p:spPr>
          <a:xfrm>
            <a:off x="1141412" y="1255594"/>
            <a:ext cx="10459185" cy="4535607"/>
          </a:xfrm>
        </p:spPr>
        <p:txBody>
          <a:bodyPr>
            <a:normAutofit/>
          </a:bodyPr>
          <a:lstStyle/>
          <a:p>
            <a:r>
              <a:rPr lang="en-US" sz="2400" b="1" dirty="0"/>
              <a:t>Part 3: </a:t>
            </a:r>
            <a:r>
              <a:rPr lang="en-GB" sz="2400" b="1" dirty="0"/>
              <a:t>Data (Fetching venue attributes)</a:t>
            </a:r>
            <a:endParaRPr lang="en-GB" sz="2400" dirty="0"/>
          </a:p>
          <a:p>
            <a:endParaRPr lang="en-US" b="1" dirty="0"/>
          </a:p>
          <a:p>
            <a:pPr marL="0" indent="0">
              <a:buNone/>
            </a:pPr>
            <a:endParaRPr lang="en-US" b="1"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344168" y="2057445"/>
            <a:ext cx="9290304" cy="4370832"/>
          </a:xfrm>
          <a:prstGeom prst="rect">
            <a:avLst/>
          </a:prstGeom>
          <a:noFill/>
        </p:spPr>
      </p:pic>
    </p:spTree>
    <p:extLst>
      <p:ext uri="{BB962C8B-B14F-4D97-AF65-F5344CB8AC3E}">
        <p14:creationId xmlns:p14="http://schemas.microsoft.com/office/powerpoint/2010/main" val="818901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docProps/app.xml><?xml version="1.0" encoding="utf-8"?>
<Properties xmlns="http://schemas.openxmlformats.org/officeDocument/2006/extended-properties" xmlns:vt="http://schemas.openxmlformats.org/officeDocument/2006/docPropsVTypes">
  <Template>Ion</Template>
  <TotalTime>351</TotalTime>
  <Words>666</Words>
  <Application>Microsoft Office PowerPoint</Application>
  <PresentationFormat>Widescreen</PresentationFormat>
  <Paragraphs>94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Century Gothic</vt:lpstr>
      <vt:lpstr>Times New Roman</vt:lpstr>
      <vt:lpstr>Wingdings 3</vt:lpstr>
      <vt:lpstr>Ion</vt:lpstr>
      <vt:lpstr>Analysing the best location for a new restaurant in New-York City</vt:lpstr>
      <vt:lpstr>Analysing the best location for a new restaurant in New-York City</vt:lpstr>
      <vt:lpstr>Synopsis</vt:lpstr>
      <vt:lpstr>Synopsis</vt:lpstr>
      <vt:lpstr>Synopsis</vt:lpstr>
      <vt:lpstr>Data</vt:lpstr>
      <vt:lpstr>Data</vt:lpstr>
      <vt:lpstr>Data</vt:lpstr>
      <vt:lpstr>Data</vt:lpstr>
      <vt:lpstr>Data</vt:lpstr>
      <vt:lpstr>PowerPoint Presentation</vt:lpstr>
      <vt:lpstr>Methodology</vt:lpstr>
      <vt:lpstr>Methodology</vt:lpstr>
      <vt:lpstr>Results:</vt:lpstr>
      <vt:lpstr>Results This is based on the high number of nightlife venues and the almost complete absence of other Chinese Restaurants.  </vt:lpstr>
      <vt:lpstr>Discussion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Recommender System for Groceries Contractor</dc:title>
  <dc:creator>Mohammad Ali Dastgheib</dc:creator>
  <cp:lastModifiedBy>mohy</cp:lastModifiedBy>
  <cp:revision>15</cp:revision>
  <dcterms:created xsi:type="dcterms:W3CDTF">2018-09-09T09:14:01Z</dcterms:created>
  <dcterms:modified xsi:type="dcterms:W3CDTF">2019-03-20T17:48:02Z</dcterms:modified>
</cp:coreProperties>
</file>

<file path=docProps/thumbnail.jpeg>
</file>